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15"/>
  </p:notesMasterIdLst>
  <p:sldIdLst>
    <p:sldId id="256" r:id="rId2"/>
    <p:sldId id="261" r:id="rId3"/>
    <p:sldId id="258" r:id="rId4"/>
    <p:sldId id="263" r:id="rId5"/>
    <p:sldId id="266" r:id="rId6"/>
    <p:sldId id="267" r:id="rId7"/>
    <p:sldId id="268" r:id="rId8"/>
    <p:sldId id="271" r:id="rId9"/>
    <p:sldId id="269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D70FD-94C9-4417-84E6-1C6244D5E061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C2221-6A11-4C81-96A1-056891C8B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77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C2221-6A11-4C81-96A1-056891C8B60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329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64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90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61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23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1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3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4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561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90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06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0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82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77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8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30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30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91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221B956-EFB6-4F5F-8887-716855B00602}" type="datetimeFigureOut">
              <a:rPr lang="en-CA" smtClean="0"/>
              <a:t>27/11/2016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E17BC83-5E74-41EA-A57B-1120720BAE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2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gif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Environment Orientation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3200" dirty="0" smtClean="0">
                <a:solidFill>
                  <a:schemeClr val="bg1"/>
                </a:solidFill>
              </a:rPr>
              <a:t>Ben Church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Multiple environments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154954" y="2603500"/>
            <a:ext cx="5180532" cy="3416300"/>
          </a:xfrm>
        </p:spPr>
        <p:txBody>
          <a:bodyPr>
            <a:normAutofit/>
          </a:bodyPr>
          <a:lstStyle/>
          <a:p>
            <a:r>
              <a:rPr lang="en-CA" sz="2800" dirty="0" smtClean="0">
                <a:solidFill>
                  <a:schemeClr val="tx1"/>
                </a:solidFill>
              </a:rPr>
              <a:t>Agents receive “auditory” species information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Multiple individuals per species, species per trial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Larger species, better flocking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Physical world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154954" y="2603500"/>
            <a:ext cx="5180532" cy="3416300"/>
          </a:xfrm>
        </p:spPr>
        <p:txBody>
          <a:bodyPr>
            <a:normAutofit/>
          </a:bodyPr>
          <a:lstStyle/>
          <a:p>
            <a:r>
              <a:rPr lang="en-CA" sz="2800" dirty="0" smtClean="0">
                <a:solidFill>
                  <a:schemeClr val="tx1"/>
                </a:solidFill>
              </a:rPr>
              <a:t>Use boids to solve hill climbing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Environment extended to represent landscape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Examined % agents above 90% global maximum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Results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4" y="2590800"/>
            <a:ext cx="5407780" cy="345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dirty="0" smtClean="0">
                <a:solidFill>
                  <a:schemeClr val="tx1"/>
                </a:solidFill>
              </a:rPr>
              <a:t>Emergent flocking behavior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flocking with range parameter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flocking with individuals per species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85114" y="2590800"/>
            <a:ext cx="5407780" cy="345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CA" sz="3600" dirty="0" smtClean="0">
                <a:solidFill>
                  <a:schemeClr val="tx1"/>
                </a:solidFill>
              </a:rPr>
              <a:t>Search space convergence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with range parameter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Improved with individuals per species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045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Critique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178078" y="3222172"/>
            <a:ext cx="4602237" cy="25579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Cons: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Inappropriate choice of metrics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No comparison to status quo method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48791" y="3222172"/>
            <a:ext cx="4003523" cy="255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Pros: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Widely applicable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Conceptually rich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2868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Social Behavior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dirty="0" smtClean="0">
                <a:solidFill>
                  <a:schemeClr val="tx1"/>
                </a:solidFill>
              </a:rPr>
              <a:t>The topic drew me to: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Environment orientation: a structured simulation approach for agent-based complex </a:t>
            </a:r>
            <a:r>
              <a:rPr lang="en-CA" sz="2400" dirty="0" smtClean="0">
                <a:solidFill>
                  <a:schemeClr val="tx1"/>
                </a:solidFill>
              </a:rPr>
              <a:t>systems [</a:t>
            </a:r>
            <a:r>
              <a:rPr lang="en-CA" sz="2400" dirty="0" err="1">
                <a:solidFill>
                  <a:schemeClr val="tx1"/>
                </a:solidFill>
              </a:rPr>
              <a:t>Hoverd</a:t>
            </a:r>
            <a:r>
              <a:rPr lang="en-CA" sz="2400" dirty="0">
                <a:solidFill>
                  <a:schemeClr val="tx1"/>
                </a:solidFill>
              </a:rPr>
              <a:t> and Stepney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  <a:endParaRPr lang="en-CA" sz="2400" dirty="0">
              <a:solidFill>
                <a:schemeClr val="tx1"/>
              </a:solidFill>
            </a:endParaRP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Communication based dynamic role allocation in a group of homogeneous </a:t>
            </a:r>
            <a:r>
              <a:rPr lang="en-CA" sz="2400" dirty="0" smtClean="0">
                <a:solidFill>
                  <a:schemeClr val="tx1"/>
                </a:solidFill>
              </a:rPr>
              <a:t>robots [</a:t>
            </a:r>
            <a:r>
              <a:rPr lang="en-CA" sz="2400" dirty="0" err="1">
                <a:solidFill>
                  <a:schemeClr val="tx1"/>
                </a:solidFill>
              </a:rPr>
              <a:t>Gigliotta</a:t>
            </a:r>
            <a:r>
              <a:rPr lang="en-CA" sz="2400" dirty="0">
                <a:solidFill>
                  <a:schemeClr val="tx1"/>
                </a:solidFill>
              </a:rPr>
              <a:t> et al.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A cognitive-inspired algorithm for growing </a:t>
            </a:r>
            <a:r>
              <a:rPr lang="en-CA" sz="2400" dirty="0" smtClean="0">
                <a:solidFill>
                  <a:schemeClr val="tx1"/>
                </a:solidFill>
              </a:rPr>
              <a:t>networks [</a:t>
            </a:r>
            <a:r>
              <a:rPr lang="en-CA" sz="2400" dirty="0" err="1" smtClean="0">
                <a:solidFill>
                  <a:schemeClr val="tx1"/>
                </a:solidFill>
              </a:rPr>
              <a:t>Massaro</a:t>
            </a:r>
            <a:r>
              <a:rPr lang="en-CA" sz="2400" dirty="0" smtClean="0">
                <a:solidFill>
                  <a:schemeClr val="tx1"/>
                </a:solidFill>
              </a:rPr>
              <a:t> </a:t>
            </a:r>
            <a:r>
              <a:rPr lang="en-CA" sz="2400" dirty="0">
                <a:solidFill>
                  <a:schemeClr val="tx1"/>
                </a:solidFill>
              </a:rPr>
              <a:t>et al. 2014</a:t>
            </a:r>
            <a:r>
              <a:rPr lang="en-CA" sz="2400" dirty="0" smtClean="0">
                <a:solidFill>
                  <a:schemeClr val="tx1"/>
                </a:solidFill>
              </a:rPr>
              <a:t>]</a:t>
            </a:r>
            <a:endParaRPr lang="en-CA" sz="2400" dirty="0">
              <a:solidFill>
                <a:schemeClr val="tx1"/>
              </a:solidFill>
            </a:endParaRP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6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20" y="56823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CA" sz="5400" dirty="0" err="1" smtClean="0">
                <a:solidFill>
                  <a:schemeClr val="bg1"/>
                </a:solidFill>
              </a:rPr>
              <a:t>Hoverd</a:t>
            </a:r>
            <a:r>
              <a:rPr lang="en-CA" sz="5400" dirty="0" smtClean="0">
                <a:solidFill>
                  <a:schemeClr val="bg1"/>
                </a:solidFill>
              </a:rPr>
              <a:t> and Stepney 2014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591" y="3062946"/>
            <a:ext cx="9674980" cy="18356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4000" dirty="0" smtClean="0">
                <a:solidFill>
                  <a:schemeClr val="tx1"/>
                </a:solidFill>
              </a:rPr>
              <a:t>Environment orientation: a structured simulation approach for agent-based complex systems</a:t>
            </a:r>
            <a:endParaRPr lang="en-CA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7874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Environment </a:t>
            </a:r>
            <a:r>
              <a:rPr lang="en-CA" sz="5400" dirty="0" smtClean="0">
                <a:solidFill>
                  <a:schemeClr val="bg1"/>
                </a:solidFill>
              </a:rPr>
              <a:t>orientation (EO)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Simulation paradigm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Based on object oriented simulation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Objects interact through</a:t>
            </a:r>
            <a:r>
              <a:rPr lang="en-CA" sz="2800" i="1" dirty="0" smtClean="0">
                <a:solidFill>
                  <a:schemeClr val="tx1"/>
                </a:solidFill>
              </a:rPr>
              <a:t> </a:t>
            </a:r>
            <a:r>
              <a:rPr lang="en-CA" sz="2800" dirty="0" smtClean="0">
                <a:solidFill>
                  <a:schemeClr val="tx1"/>
                </a:solidFill>
              </a:rPr>
              <a:t>their environment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Contrast to direct agent-agent message passing</a:t>
            </a: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80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Direct communication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774073" y="2224579"/>
            <a:ext cx="5251936" cy="4270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Straightforward existing approach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Can result in deadlock</a:t>
            </a:r>
          </a:p>
          <a:p>
            <a:pPr lvl="1"/>
            <a:r>
              <a:rPr lang="en-CA" sz="2600" dirty="0" smtClean="0">
                <a:solidFill>
                  <a:schemeClr val="tx1"/>
                </a:solidFill>
              </a:rPr>
              <a:t>Acyclic graphs and barrier synchronization unnatural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Computationally expensive – O(n</a:t>
            </a:r>
            <a:r>
              <a:rPr lang="en-CA" sz="2800" baseline="30000" dirty="0" smtClean="0">
                <a:solidFill>
                  <a:schemeClr val="tx1"/>
                </a:solidFill>
              </a:rPr>
              <a:t>2</a:t>
            </a:r>
            <a:r>
              <a:rPr lang="en-CA" sz="2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Unnatural – </a:t>
            </a:r>
            <a:r>
              <a:rPr lang="en-CA" sz="2800" dirty="0" smtClean="0">
                <a:solidFill>
                  <a:schemeClr val="tx1"/>
                </a:solidFill>
              </a:rPr>
              <a:t/>
            </a:r>
            <a:br>
              <a:rPr lang="en-CA" sz="2800" dirty="0" smtClean="0">
                <a:solidFill>
                  <a:schemeClr val="tx1"/>
                </a:solidFill>
              </a:rPr>
            </a:br>
            <a:r>
              <a:rPr lang="en-CA" sz="2800" dirty="0" smtClean="0">
                <a:solidFill>
                  <a:schemeClr val="tx1"/>
                </a:solidFill>
              </a:rPr>
              <a:t>action-at-a-distance</a:t>
            </a:r>
            <a:endParaRPr lang="en-CA" sz="2800" dirty="0" smtClean="0">
              <a:solidFill>
                <a:schemeClr val="tx1"/>
              </a:solidFill>
            </a:endParaRP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554930" y="2695364"/>
            <a:ext cx="4054762" cy="3292763"/>
            <a:chOff x="5643419" y="2618509"/>
            <a:chExt cx="4054762" cy="3292763"/>
          </a:xfrm>
        </p:grpSpPr>
        <p:sp>
          <p:nvSpPr>
            <p:cNvPr id="3" name="Oval 2"/>
            <p:cNvSpPr/>
            <p:nvPr/>
          </p:nvSpPr>
          <p:spPr>
            <a:xfrm>
              <a:off x="5726545" y="2618509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1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341129" y="2618509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2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991927" y="4608945"/>
              <a:ext cx="1256145" cy="13023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Agent 3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6622473" y="3833091"/>
              <a:ext cx="553412" cy="96657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" idx="6"/>
              <a:endCxn id="5" idx="2"/>
            </p:cNvCxnSpPr>
            <p:nvPr/>
          </p:nvCxnSpPr>
          <p:spPr>
            <a:xfrm>
              <a:off x="6982690" y="3269673"/>
              <a:ext cx="135843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6" idx="7"/>
            </p:cNvCxnSpPr>
            <p:nvPr/>
          </p:nvCxnSpPr>
          <p:spPr>
            <a:xfrm flipH="1">
              <a:off x="8064114" y="3833091"/>
              <a:ext cx="609709" cy="96657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974915" y="2840303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8072" y="4359626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43419" y="4282857"/>
              <a:ext cx="145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Waiting for</a:t>
              </a:r>
              <a:endParaRPr lang="en-CA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60310" y="2401283"/>
            <a:ext cx="4942400" cy="3916858"/>
            <a:chOff x="5745093" y="1930400"/>
            <a:chExt cx="4672059" cy="36181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093" y="1930400"/>
              <a:ext cx="4672059" cy="337322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820798" y="5321143"/>
              <a:ext cx="2917168" cy="22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http://www.crystalinks.com/telepathy500a.jpg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9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Natural inspiration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3" y="2166257"/>
            <a:ext cx="4784298" cy="443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Agents present external states to environment</a:t>
            </a:r>
          </a:p>
          <a:p>
            <a:r>
              <a:rPr lang="en-CA" sz="2800" dirty="0">
                <a:solidFill>
                  <a:schemeClr val="tx1"/>
                </a:solidFill>
              </a:rPr>
              <a:t>Environment mediates information </a:t>
            </a:r>
            <a:r>
              <a:rPr lang="en-CA" sz="2800" dirty="0" smtClean="0">
                <a:solidFill>
                  <a:schemeClr val="tx1"/>
                </a:solidFill>
              </a:rPr>
              <a:t>propagation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Agents read environment state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Agents update internal state</a:t>
            </a: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333719" y="2129725"/>
            <a:ext cx="4320648" cy="3640596"/>
            <a:chOff x="5531474" y="2235200"/>
            <a:chExt cx="4320648" cy="36405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474" y="2235200"/>
              <a:ext cx="4320648" cy="32404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31474" y="5475686"/>
              <a:ext cx="4320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http://pad3.whstatic.com/images/thumb/3/3f/Make-Shadow-Puppets-Step-06.jpg/aid1153554-728px-Make-Shadow-Puppets-Step-06.jpg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0805" y="2129725"/>
            <a:ext cx="4993761" cy="4194874"/>
            <a:chOff x="5437033" y="1891422"/>
            <a:chExt cx="4993761" cy="41948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033" y="1891422"/>
              <a:ext cx="4993761" cy="39280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1631" y="5840075"/>
              <a:ext cx="4969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https://chairmanmeowmeow.files.wordpress.com/2013/08/platocave.jpg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54721" y="1812154"/>
            <a:ext cx="3436040" cy="4669931"/>
            <a:chOff x="5950876" y="1620033"/>
            <a:chExt cx="3681156" cy="49305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876" y="1620033"/>
              <a:ext cx="3650789" cy="45097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0876" y="6150443"/>
              <a:ext cx="3681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https://3rdeyevisionblog.files.wordpress.com/2013/01/descartes_mind_and_body2.gif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29783" y="1893579"/>
            <a:ext cx="2886584" cy="4703164"/>
            <a:chOff x="6216073" y="1655276"/>
            <a:chExt cx="2886584" cy="47031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740" y="1655276"/>
              <a:ext cx="2860917" cy="41085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16073" y="5804442"/>
              <a:ext cx="28865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https://i1.wp.com/fc02.deviantart.net/fs70/f/2010/132/a/2/Gears_are_Turning_by_rstovall.gif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5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EO definition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2" y="2250685"/>
            <a:ext cx="5957361" cy="4403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Agents have internal state, self-knowledge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Some of internal state is publicized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Behavior depends on internal </a:t>
            </a:r>
            <a:r>
              <a:rPr lang="en-CA" sz="2800" dirty="0" smtClean="0">
                <a:solidFill>
                  <a:schemeClr val="tx1"/>
                </a:solidFill>
              </a:rPr>
              <a:t>state, informed by environment</a:t>
            </a:r>
            <a:endParaRPr lang="en-CA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Agents can retrieve other external states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Environment mediates </a:t>
            </a:r>
            <a:br>
              <a:rPr lang="en-CA" sz="2800" dirty="0" smtClean="0">
                <a:solidFill>
                  <a:schemeClr val="tx1"/>
                </a:solidFill>
              </a:rPr>
            </a:br>
            <a:r>
              <a:rPr lang="en-CA" sz="2800" dirty="0" smtClean="0">
                <a:solidFill>
                  <a:schemeClr val="tx1"/>
                </a:solidFill>
              </a:rPr>
              <a:t>perception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 smtClean="0">
                <a:solidFill>
                  <a:schemeClr val="tx1"/>
                </a:solidFill>
              </a:rPr>
              <a:t>Environment itself is a computation object with own state and behavior</a:t>
            </a: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7341326" y="2108926"/>
            <a:ext cx="3309258" cy="3759097"/>
            <a:chOff x="6492240" y="1689463"/>
            <a:chExt cx="3309258" cy="37590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86"/>
            <a:stretch/>
          </p:blipFill>
          <p:spPr>
            <a:xfrm>
              <a:off x="6492240" y="1689463"/>
              <a:ext cx="3270069" cy="33282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92240" y="5017673"/>
              <a:ext cx="33092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dirty="0">
                  <a:solidFill>
                    <a:schemeClr val="bg1">
                      <a:lumMod val="65000"/>
                    </a:schemeClr>
                  </a:solidFill>
                </a:rPr>
                <a:t>chelseacsuite.com/</a:t>
              </a:r>
              <a:r>
                <a:rPr lang="en-CA" sz="1050" dirty="0" err="1">
                  <a:solidFill>
                    <a:schemeClr val="bg1">
                      <a:lumMod val="65000"/>
                    </a:schemeClr>
                  </a:solidFill>
                </a:rPr>
                <a:t>wp</a:t>
              </a:r>
              <a:r>
                <a:rPr lang="en-CA" sz="1050" dirty="0">
                  <a:solidFill>
                    <a:schemeClr val="bg1">
                      <a:lumMod val="65000"/>
                    </a:schemeClr>
                  </a:solidFill>
                </a:rPr>
                <a:t>-content/uploads/2014/04/self-awareness.jpg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42942" y="2436760"/>
            <a:ext cx="3690385" cy="3226540"/>
            <a:chOff x="6293856" y="2017297"/>
            <a:chExt cx="3690385" cy="3226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96" y="2017297"/>
              <a:ext cx="3674745" cy="267254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93856" y="4689839"/>
              <a:ext cx="36668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https://s-media-cache-ak0.pinimg.com/originals/3e/14/9f/3e149f646e5677a672ff322420c76e32.gif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88767" y="1553993"/>
            <a:ext cx="4508500" cy="5100632"/>
            <a:chOff x="6043749" y="1270000"/>
            <a:chExt cx="4508500" cy="51006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59" b="30723"/>
            <a:stretch/>
          </p:blipFill>
          <p:spPr>
            <a:xfrm>
              <a:off x="6043749" y="4517362"/>
              <a:ext cx="4508500" cy="11714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1" b="28836"/>
            <a:stretch/>
          </p:blipFill>
          <p:spPr>
            <a:xfrm>
              <a:off x="6043749" y="1270000"/>
              <a:ext cx="4508500" cy="33389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43749" y="5662746"/>
              <a:ext cx="4508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</a:t>
              </a:r>
              <a:r>
                <a:rPr lang="en-CA" sz="1000" dirty="0" smtClean="0">
                  <a:solidFill>
                    <a:schemeClr val="bg1">
                      <a:lumMod val="65000"/>
                    </a:schemeClr>
                  </a:solidFill>
                </a:rPr>
                <a:t>cache4.asset-cache.net/gc/158781036-astronaut-floating-in-space-gettyimages.jpg?v=1&amp;c=IWSAsset&amp;k=2&amp;d=jFqQBwTGo9N%2fTid87dqDZj%2fjNqsG4QkLsQNXqYnRSrk%3d</a:t>
              </a:r>
            </a:p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https://redpillpushers.files.wordpress.com/2014/09/solipsistic-in-here.gif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72334" y="2250685"/>
            <a:ext cx="4549502" cy="3290962"/>
            <a:chOff x="6023248" y="1831222"/>
            <a:chExt cx="4549502" cy="329096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749" y="1831222"/>
              <a:ext cx="4529001" cy="289085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23248" y="4722074"/>
              <a:ext cx="450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http://www.seodirect.org/wp-content/uploads/2012/07/social_media-940x600.jpg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34693" y="2395547"/>
            <a:ext cx="4886037" cy="3448061"/>
            <a:chOff x="5802438" y="1963004"/>
            <a:chExt cx="4886037" cy="344806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6" t="19325" r="22251" b="17031"/>
            <a:stretch/>
          </p:blipFill>
          <p:spPr>
            <a:xfrm>
              <a:off x="5809673" y="1963004"/>
              <a:ext cx="4878802" cy="303855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802438" y="5010955"/>
              <a:ext cx="4886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http://res.cloudinary.com/dk-find-out/image/upload/q_80,w_1440/A-dreamstime_xxl_23971088_qlym7s.jpg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31379" y="2626772"/>
            <a:ext cx="4486389" cy="3673910"/>
            <a:chOff x="6002261" y="2210261"/>
            <a:chExt cx="4486389" cy="36739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42"/>
            <a:stretch/>
          </p:blipFill>
          <p:spPr>
            <a:xfrm>
              <a:off x="6002261" y="2210261"/>
              <a:ext cx="4486389" cy="294917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002261" y="5176285"/>
              <a:ext cx="44118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https://images.duckduckgo.com/iu/?u=http%3A%2F%2Fwww.faculty.umb.edu%2Fgary_zabel%2FCourses%2FParallel%2520Universes%2FTexts%2FSimulated%2520Reality%2520The%2520Big%2520Brother%2520Universe_files%2Freality_viewport.jpg&amp;f=1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Claims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112763" y="2688772"/>
            <a:ext cx="5407780" cy="3189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chemeClr val="tx1"/>
                </a:solidFill>
              </a:rPr>
              <a:t>EO suitable for producing emergent behavior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Simulation extensible to multiple environments</a:t>
            </a:r>
          </a:p>
          <a:p>
            <a:r>
              <a:rPr lang="en-CA" sz="2800" dirty="0" smtClean="0">
                <a:solidFill>
                  <a:schemeClr val="tx1"/>
                </a:solidFill>
              </a:rPr>
              <a:t>Simulation can represent physical world</a:t>
            </a:r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8047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24610" cy="1320800"/>
          </a:xfrm>
        </p:spPr>
        <p:txBody>
          <a:bodyPr>
            <a:normAutofit/>
          </a:bodyPr>
          <a:lstStyle/>
          <a:p>
            <a:r>
              <a:rPr lang="en-CA" sz="5400" dirty="0" smtClean="0">
                <a:solidFill>
                  <a:schemeClr val="bg1"/>
                </a:solidFill>
              </a:rPr>
              <a:t>Emergent behavior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461894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>
                <a:solidFill>
                  <a:schemeClr val="tx1"/>
                </a:solidFill>
              </a:rPr>
              <a:t>Reynold’s boids used to illustrate paradigm</a:t>
            </a:r>
            <a:endParaRPr lang="en-CA" sz="2800" dirty="0" smtClean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CA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3671613" y="2767195"/>
            <a:ext cx="4529717" cy="1784472"/>
            <a:chOff x="5917153" y="1035113"/>
            <a:chExt cx="4153393" cy="1784472"/>
          </a:xfrm>
        </p:grpSpPr>
        <p:grpSp>
          <p:nvGrpSpPr>
            <p:cNvPr id="8" name="Group 7"/>
            <p:cNvGrpSpPr/>
            <p:nvPr/>
          </p:nvGrpSpPr>
          <p:grpSpPr>
            <a:xfrm>
              <a:off x="8003621" y="1035113"/>
              <a:ext cx="2066925" cy="1784472"/>
              <a:chOff x="2872060" y="1487396"/>
              <a:chExt cx="2066925" cy="178447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2060" y="1487396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883763" y="2871758"/>
                <a:ext cx="20552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50000"/>
                      </a:schemeClr>
                    </a:solidFill>
                  </a:rPr>
                  <a:t>http://www.red3d.com/cwr/boids/images/separation.gif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917153" y="1464065"/>
              <a:ext cx="1954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Separation</a:t>
              </a:r>
              <a:endParaRPr lang="en-CA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7524" y="4605952"/>
            <a:ext cx="4529718" cy="1756875"/>
            <a:chOff x="5917153" y="3035867"/>
            <a:chExt cx="4153393" cy="1756875"/>
          </a:xfrm>
        </p:grpSpPr>
        <p:grpSp>
          <p:nvGrpSpPr>
            <p:cNvPr id="5" name="Group 4"/>
            <p:cNvGrpSpPr/>
            <p:nvPr/>
          </p:nvGrpSpPr>
          <p:grpSpPr>
            <a:xfrm>
              <a:off x="8003621" y="3035867"/>
              <a:ext cx="2066925" cy="1756875"/>
              <a:chOff x="6343648" y="918754"/>
              <a:chExt cx="2066925" cy="175687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648" y="918754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3648" y="2275519"/>
                <a:ext cx="2066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50000"/>
                      </a:schemeClr>
                    </a:solidFill>
                  </a:rPr>
                  <a:t>http://www.red3d.com/cwr/boids/images/alignment.gif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917153" y="3464819"/>
              <a:ext cx="1865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Alignment</a:t>
              </a:r>
              <a:endParaRPr lang="en-CA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12306" y="4605952"/>
            <a:ext cx="4541283" cy="1781235"/>
            <a:chOff x="6114821" y="5009023"/>
            <a:chExt cx="3967291" cy="1781235"/>
          </a:xfrm>
        </p:grpSpPr>
        <p:grpSp>
          <p:nvGrpSpPr>
            <p:cNvPr id="11" name="Group 10"/>
            <p:cNvGrpSpPr/>
            <p:nvPr/>
          </p:nvGrpSpPr>
          <p:grpSpPr>
            <a:xfrm>
              <a:off x="7992055" y="5009023"/>
              <a:ext cx="2090057" cy="1781235"/>
              <a:chOff x="3484516" y="3660571"/>
              <a:chExt cx="2090057" cy="17812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083" y="3660571"/>
                <a:ext cx="2066925" cy="138112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484516" y="5041696"/>
                <a:ext cx="2090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>
                        <a:lumMod val="50000"/>
                      </a:schemeClr>
                    </a:solidFill>
                  </a:rPr>
                  <a:t>http://www.red3d.com/cwr/boids/images/cohesion.gif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114821" y="5437975"/>
              <a:ext cx="1756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Cohesion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0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ackAndYellow">
      <a:dk1>
        <a:sysClr val="windowText" lastClr="000000"/>
      </a:dk1>
      <a:lt1>
        <a:sysClr val="window" lastClr="FFFFFF"/>
      </a:lt1>
      <a:dk2>
        <a:srgbClr val="39302A"/>
      </a:dk2>
      <a:lt2>
        <a:srgbClr val="F2F2F2"/>
      </a:lt2>
      <a:accent1>
        <a:srgbClr val="FFCA08"/>
      </a:accent1>
      <a:accent2>
        <a:srgbClr val="F8931D"/>
      </a:accent2>
      <a:accent3>
        <a:srgbClr val="3F3F3F"/>
      </a:accent3>
      <a:accent4>
        <a:srgbClr val="000000"/>
      </a:accent4>
      <a:accent5>
        <a:srgbClr val="000000"/>
      </a:accent5>
      <a:accent6>
        <a:srgbClr val="262626"/>
      </a:accent6>
      <a:hlink>
        <a:srgbClr val="2998E3"/>
      </a:hlink>
      <a:folHlink>
        <a:srgbClr val="7F723D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</TotalTime>
  <Words>346</Words>
  <Application>Microsoft Office PowerPoint</Application>
  <PresentationFormat>Widescreen</PresentationFormat>
  <Paragraphs>87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 Boardroom</vt:lpstr>
      <vt:lpstr>Environment Orientation</vt:lpstr>
      <vt:lpstr>Social Behavior</vt:lpstr>
      <vt:lpstr>Hoverd and Stepney 2014</vt:lpstr>
      <vt:lpstr>Environment orientation (EO)</vt:lpstr>
      <vt:lpstr>Direct communication</vt:lpstr>
      <vt:lpstr>Natural inspiration</vt:lpstr>
      <vt:lpstr>EO definition</vt:lpstr>
      <vt:lpstr>Claims</vt:lpstr>
      <vt:lpstr>Emergent behavior</vt:lpstr>
      <vt:lpstr>Multiple environments</vt:lpstr>
      <vt:lpstr>Physical world</vt:lpstr>
      <vt:lpstr>Results</vt:lpstr>
      <vt:lpstr>Critique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Tentative title</dc:title>
  <dc:creator>Ben Church</dc:creator>
  <cp:lastModifiedBy>Ben Church</cp:lastModifiedBy>
  <cp:revision>38</cp:revision>
  <dcterms:created xsi:type="dcterms:W3CDTF">2016-11-18T23:07:50Z</dcterms:created>
  <dcterms:modified xsi:type="dcterms:W3CDTF">2016-11-28T00:22:43Z</dcterms:modified>
</cp:coreProperties>
</file>